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8288000" cy="10287000"/>
  <p:notesSz cx="10020300" cy="6888163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Arial Rounded MT Bold" pitchFamily="34" charset="0"/>
      <p:regular r:id="rId9"/>
    </p:embeddedFont>
    <p:embeddedFont>
      <p:font typeface="Poppins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2C35801-3E79-49C9-82A7-59CAC1E644C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86BA55-E00F-4106-B6CB-B03A28AFD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80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C0CD7DE-62A1-46B5-ACAF-7CDEC5CA15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79246B8-3563-4A69-98B6-2F3DFE0E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3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246B8-3563-4A69-98B6-2F3DFE0E4A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8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64406" y="468595"/>
            <a:ext cx="1194894" cy="560105"/>
          </a:xfrm>
          <a:custGeom>
            <a:avLst/>
            <a:gdLst/>
            <a:ahLst/>
            <a:cxnLst/>
            <a:rect l="l" t="t" r="r" b="b"/>
            <a:pathLst>
              <a:path w="1194894" h="560105">
                <a:moveTo>
                  <a:pt x="0" y="0"/>
                </a:moveTo>
                <a:lnTo>
                  <a:pt x="1194894" y="0"/>
                </a:lnTo>
                <a:lnTo>
                  <a:pt x="1194894" y="560105"/>
                </a:lnTo>
                <a:lnTo>
                  <a:pt x="0" y="560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8070" b="-347239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4043349" cy="1341890"/>
            <a:chOff x="0" y="0"/>
            <a:chExt cx="1064915" cy="3534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4915" cy="353419"/>
            </a:xfrm>
            <a:custGeom>
              <a:avLst/>
              <a:gdLst/>
              <a:ahLst/>
              <a:cxnLst/>
              <a:rect l="l" t="t" r="r" b="b"/>
              <a:pathLst>
                <a:path w="1064915" h="353419">
                  <a:moveTo>
                    <a:pt x="861715" y="0"/>
                  </a:moveTo>
                  <a:lnTo>
                    <a:pt x="0" y="0"/>
                  </a:lnTo>
                  <a:lnTo>
                    <a:pt x="0" y="353419"/>
                  </a:lnTo>
                  <a:lnTo>
                    <a:pt x="861715" y="353419"/>
                  </a:lnTo>
                  <a:lnTo>
                    <a:pt x="1064915" y="176710"/>
                  </a:lnTo>
                  <a:lnTo>
                    <a:pt x="861715" y="0"/>
                  </a:lnTo>
                  <a:close/>
                </a:path>
              </a:pathLst>
            </a:custGeom>
            <a:solidFill>
              <a:srgbClr val="D4AB7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950615" cy="41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08313" y="247271"/>
            <a:ext cx="820387" cy="847348"/>
          </a:xfrm>
          <a:custGeom>
            <a:avLst/>
            <a:gdLst/>
            <a:ahLst/>
            <a:cxnLst/>
            <a:rect l="l" t="t" r="r" b="b"/>
            <a:pathLst>
              <a:path w="820387" h="847348">
                <a:moveTo>
                  <a:pt x="0" y="0"/>
                </a:moveTo>
                <a:lnTo>
                  <a:pt x="820387" y="0"/>
                </a:lnTo>
                <a:lnTo>
                  <a:pt x="820387" y="847348"/>
                </a:lnTo>
                <a:lnTo>
                  <a:pt x="0" y="847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59896" y="388816"/>
            <a:ext cx="2433497" cy="539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0"/>
              </a:lnSpc>
            </a:pPr>
            <a:r>
              <a:rPr lang="kk-KZ" sz="1579" b="1" dirty="0" smtClean="0">
                <a:solidFill>
                  <a:srgbClr val="2D3342"/>
                </a:solidFill>
                <a:latin typeface="Arial Rounded MT Bold" pitchFamily="34" charset="0"/>
                <a:cs typeface="Arial" pitchFamily="34" charset="0"/>
              </a:rPr>
              <a:t>МЕМЛЕКЕТТІК ҚЫЗМЕТ ІСТЕРІ АГЕНТТ</a:t>
            </a:r>
            <a:r>
              <a:rPr lang="kk-KZ" sz="1579" b="1" dirty="0">
                <a:solidFill>
                  <a:srgbClr val="2D3342"/>
                </a:solidFill>
                <a:latin typeface="Arial Rounded MT Bold" pitchFamily="34" charset="0"/>
                <a:cs typeface="Arial" pitchFamily="34" charset="0"/>
              </a:rPr>
              <a:t>І</a:t>
            </a:r>
            <a:r>
              <a:rPr lang="kk-KZ" sz="1579" b="1" dirty="0" smtClean="0">
                <a:solidFill>
                  <a:srgbClr val="2D3342"/>
                </a:solidFill>
                <a:latin typeface="Arial Rounded MT Bold" pitchFamily="34" charset="0"/>
                <a:cs typeface="Arial" pitchFamily="34" charset="0"/>
              </a:rPr>
              <a:t>ГІ</a:t>
            </a:r>
            <a:endParaRPr lang="en-US" sz="1579" b="1" dirty="0">
              <a:solidFill>
                <a:srgbClr val="2D3342"/>
              </a:solidFill>
              <a:latin typeface="Arial Rounded MT Bold" pitchFamily="34" charset="0"/>
              <a:cs typeface="Arial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00023" y="2603981"/>
            <a:ext cx="5529466" cy="610148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D4AB7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1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100023" y="2995588"/>
            <a:ext cx="5429444" cy="539365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7028" r="-100571" b="-31028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5429443" y="8247366"/>
            <a:ext cx="1194894" cy="560105"/>
          </a:xfrm>
          <a:custGeom>
            <a:avLst/>
            <a:gdLst/>
            <a:ahLst/>
            <a:cxnLst/>
            <a:rect l="l" t="t" r="r" b="b"/>
            <a:pathLst>
              <a:path w="1194894" h="560105">
                <a:moveTo>
                  <a:pt x="0" y="0"/>
                </a:moveTo>
                <a:lnTo>
                  <a:pt x="1194894" y="0"/>
                </a:lnTo>
                <a:lnTo>
                  <a:pt x="1194894" y="560104"/>
                </a:lnTo>
                <a:lnTo>
                  <a:pt x="0" y="560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8070" b="-347239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2502741" y="8161976"/>
            <a:ext cx="4870859" cy="1020123"/>
            <a:chOff x="0" y="0"/>
            <a:chExt cx="1244528" cy="1924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4528" cy="192496"/>
            </a:xfrm>
            <a:custGeom>
              <a:avLst/>
              <a:gdLst/>
              <a:ahLst/>
              <a:cxnLst/>
              <a:rect l="l" t="t" r="r" b="b"/>
              <a:pathLst>
                <a:path w="1244528" h="192496">
                  <a:moveTo>
                    <a:pt x="83558" y="0"/>
                  </a:moveTo>
                  <a:lnTo>
                    <a:pt x="1160970" y="0"/>
                  </a:lnTo>
                  <a:cubicBezTo>
                    <a:pt x="1207118" y="0"/>
                    <a:pt x="1244528" y="37410"/>
                    <a:pt x="1244528" y="83558"/>
                  </a:cubicBezTo>
                  <a:lnTo>
                    <a:pt x="1244528" y="108938"/>
                  </a:lnTo>
                  <a:cubicBezTo>
                    <a:pt x="1244528" y="155086"/>
                    <a:pt x="1207118" y="192496"/>
                    <a:pt x="1160970" y="192496"/>
                  </a:cubicBezTo>
                  <a:lnTo>
                    <a:pt x="83558" y="192496"/>
                  </a:lnTo>
                  <a:cubicBezTo>
                    <a:pt x="37410" y="192496"/>
                    <a:pt x="0" y="155086"/>
                    <a:pt x="0" y="108938"/>
                  </a:cubicBezTo>
                  <a:lnTo>
                    <a:pt x="0" y="83558"/>
                  </a:lnTo>
                  <a:cubicBezTo>
                    <a:pt x="0" y="37410"/>
                    <a:pt x="37410" y="0"/>
                    <a:pt x="83558" y="0"/>
                  </a:cubicBezTo>
                  <a:close/>
                </a:path>
              </a:pathLst>
            </a:custGeom>
            <a:solidFill>
              <a:srgbClr val="D4AB7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244528" cy="249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1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H="1" flipV="1">
            <a:off x="10090800" y="3762571"/>
            <a:ext cx="570036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10090800" y="3174622"/>
            <a:ext cx="710601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ru-RU" sz="2700" b="1" dirty="0">
                <a:solidFill>
                  <a:srgbClr val="D4AB70"/>
                </a:solidFill>
                <a:latin typeface="Arial Rounded MT Bold" pitchFamily="34" charset="0"/>
              </a:rPr>
              <a:t>АГЕНТТІК ҚЫЗМЕТІНІҢ НЕГІЗГІ </a:t>
            </a:r>
            <a:r>
              <a:rPr lang="ru-RU" sz="2700" b="1" dirty="0" smtClean="0">
                <a:solidFill>
                  <a:srgbClr val="D4AB70"/>
                </a:solidFill>
                <a:latin typeface="Arial Rounded MT Bold" pitchFamily="34" charset="0"/>
              </a:rPr>
              <a:t>МАҚСАТЫ</a:t>
            </a:r>
            <a:endParaRPr lang="en-US" sz="2700" b="1" dirty="0">
              <a:solidFill>
                <a:srgbClr val="D4AB70"/>
              </a:solidFill>
              <a:latin typeface="Arial Rounded MT Bold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069546" y="1341890"/>
            <a:ext cx="7106016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9"/>
              </a:lnSpc>
            </a:pPr>
            <a:r>
              <a:rPr lang="ru-RU" sz="4000" b="1" dirty="0" smtClean="0">
                <a:solidFill>
                  <a:srgbClr val="FFFFFF"/>
                </a:solidFill>
                <a:latin typeface="Arial Rounded MT Bold" pitchFamily="34" charset="0"/>
              </a:rPr>
              <a:t>ҚЫЗМЕТ АЛУШЫЛАРДЫҢ </a:t>
            </a:r>
            <a:r>
              <a:rPr lang="ru-RU" sz="4000" b="1" dirty="0">
                <a:solidFill>
                  <a:srgbClr val="FFFFFF"/>
                </a:solidFill>
                <a:latin typeface="Arial Rounded MT Bold" pitchFamily="34" charset="0"/>
              </a:rPr>
              <a:t>ҚҰҚЫҚТАРЫН ҚАЛПЫНА КЕЛТІРУ</a:t>
            </a:r>
            <a:endParaRPr lang="en-US" sz="4000" b="1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672986" y="4089125"/>
            <a:ext cx="10599707" cy="387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4"/>
              </a:lnSpc>
            </a:pP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Мемлекеттік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қызметті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алу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барысында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құқықтарыңыз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бұзылды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ма</a:t>
            </a:r>
            <a:r>
              <a:rPr lang="en-US" sz="2285" dirty="0" smtClean="0">
                <a:solidFill>
                  <a:srgbClr val="FFFFFF"/>
                </a:solidFill>
                <a:latin typeface="Arial Rounded MT Bold" pitchFamily="34" charset="0"/>
              </a:rPr>
              <a:t>?</a:t>
            </a: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marL="493484" lvl="1" indent="-246742">
              <a:lnSpc>
                <a:spcPts val="3314"/>
              </a:lnSpc>
              <a:buFont typeface="Arial"/>
              <a:buChar char="•"/>
            </a:pP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қызмет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көрсету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нәтижесімен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келіспейсіз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бе</a:t>
            </a:r>
            <a:r>
              <a:rPr lang="kk-KZ" sz="2285" dirty="0" smtClean="0">
                <a:solidFill>
                  <a:srgbClr val="FFFFFF"/>
                </a:solidFill>
                <a:latin typeface="Arial Rounded MT Bold" pitchFamily="34" charset="0"/>
              </a:rPr>
              <a:t>?</a:t>
            </a: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marL="493484" lvl="1" indent="-246742" algn="just">
              <a:lnSpc>
                <a:spcPts val="3314"/>
              </a:lnSpc>
              <a:buFont typeface="Arial"/>
              <a:buChar char="•"/>
            </a:pP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қ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ызмет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көрсету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нәтижесін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ұсыну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мерзімдері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бұзылды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ма</a:t>
            </a:r>
            <a:r>
              <a:rPr lang="kk-KZ" sz="2285" dirty="0" smtClean="0">
                <a:solidFill>
                  <a:srgbClr val="FFFFFF"/>
                </a:solidFill>
                <a:latin typeface="Arial Rounded MT Bold" pitchFamily="34" charset="0"/>
              </a:rPr>
              <a:t>?</a:t>
            </a: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marL="493484" lvl="1" indent="-246742" algn="just">
              <a:lnSpc>
                <a:spcPts val="3314"/>
              </a:lnSpc>
              <a:buFont typeface="Arial"/>
              <a:buChar char="•"/>
            </a:pPr>
            <a:r>
              <a:rPr lang="kk-KZ" sz="2285" dirty="0" smtClean="0">
                <a:solidFill>
                  <a:srgbClr val="FFFFFF"/>
                </a:solidFill>
                <a:latin typeface="Arial Rounded MT Bold" pitchFamily="34" charset="0"/>
              </a:rPr>
              <a:t>қызмет көрсетуден негізсіз бас тартылды ма?</a:t>
            </a: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marL="493484" lvl="1" indent="-246742" algn="just">
              <a:lnSpc>
                <a:spcPts val="3314"/>
              </a:lnSpc>
              <a:buFont typeface="Arial"/>
              <a:buChar char="•"/>
            </a:pP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заңда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көзделмеген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құжаттар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талап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етілді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ме</a:t>
            </a:r>
            <a:r>
              <a:rPr lang="kk-KZ" sz="2285" dirty="0" smtClean="0">
                <a:solidFill>
                  <a:srgbClr val="FFFFFF"/>
                </a:solidFill>
                <a:latin typeface="Arial Rounded MT Bold" pitchFamily="34" charset="0"/>
              </a:rPr>
              <a:t>?</a:t>
            </a:r>
            <a:r>
              <a:rPr lang="en-US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>
              <a:lnSpc>
                <a:spcPts val="1864"/>
              </a:lnSpc>
            </a:pP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>
              <a:lnSpc>
                <a:spcPts val="3314"/>
              </a:lnSpc>
            </a:pP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Өз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мүдделеріңізді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қорғаңыз</a:t>
            </a:r>
            <a:r>
              <a:rPr lang="en-US" sz="2285" dirty="0" smtClean="0">
                <a:solidFill>
                  <a:srgbClr val="FFFFFF"/>
                </a:solidFill>
                <a:latin typeface="Arial Rounded MT Bold" pitchFamily="34" charset="0"/>
              </a:rPr>
              <a:t>!</a:t>
            </a: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>
              <a:lnSpc>
                <a:spcPts val="1864"/>
              </a:lnSpc>
            </a:pP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>
              <a:lnSpc>
                <a:spcPts val="3314"/>
              </a:lnSpc>
            </a:pP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Көмек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пен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кеңес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алу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үшін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Мемлекеттік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қызмет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істері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агенттігінің</a:t>
            </a:r>
            <a:r>
              <a:rPr lang="ru-RU" sz="2285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А</a:t>
            </a:r>
            <a:r>
              <a:rPr lang="kk-KZ" sz="2285" dirty="0" smtClean="0">
                <a:solidFill>
                  <a:srgbClr val="FFFFFF"/>
                </a:solidFill>
                <a:latin typeface="Arial Rounded MT Bold" pitchFamily="34" charset="0"/>
              </a:rPr>
              <a:t>қтөбе облысы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бойынша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 smtClean="0">
                <a:solidFill>
                  <a:srgbClr val="FFFFFF"/>
                </a:solidFill>
                <a:latin typeface="Arial Rounded MT Bold" pitchFamily="34" charset="0"/>
              </a:rPr>
              <a:t>департаментіне</a:t>
            </a:r>
            <a:r>
              <a:rPr lang="ru-RU" sz="2285" dirty="0" smtClean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2285" dirty="0" err="1">
                <a:solidFill>
                  <a:srgbClr val="FFFFFF"/>
                </a:solidFill>
                <a:latin typeface="Arial Rounded MT Bold" pitchFamily="34" charset="0"/>
              </a:rPr>
              <a:t>хабарласыңыз</a:t>
            </a:r>
            <a:endParaRPr lang="en-US" sz="2285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731463" y="8257646"/>
            <a:ext cx="452783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5"/>
              </a:lnSpc>
            </a:pPr>
            <a:r>
              <a:rPr lang="en-US" sz="1824" b="1" spc="-72" dirty="0">
                <a:solidFill>
                  <a:srgbClr val="FFFFFF"/>
                </a:solidFill>
                <a:latin typeface="Poppins"/>
              </a:rPr>
              <a:t> </a:t>
            </a:r>
            <a:r>
              <a:rPr lang="ru-RU" sz="1824" b="1" spc="-72" dirty="0" err="1">
                <a:solidFill>
                  <a:srgbClr val="FFFFFF"/>
                </a:solidFill>
                <a:latin typeface="Arial Rounded MT Bold" pitchFamily="34" charset="0"/>
              </a:rPr>
              <a:t>Мекен-жайы</a:t>
            </a:r>
            <a:r>
              <a:rPr lang="ru-RU" sz="1824" b="1" spc="-72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ru-RU" sz="1824" b="1" spc="-72" dirty="0" smtClean="0">
                <a:solidFill>
                  <a:srgbClr val="FFFFFF"/>
                </a:solidFill>
                <a:latin typeface="Arial Rounded MT Bold" pitchFamily="34" charset="0"/>
              </a:rPr>
              <a:t>:  </a:t>
            </a:r>
            <a:r>
              <a:rPr lang="ru-RU" sz="1824" b="1" spc="-72" dirty="0" err="1" smtClean="0">
                <a:solidFill>
                  <a:srgbClr val="FFFFFF"/>
                </a:solidFill>
                <a:latin typeface="Arial Rounded MT Bold" pitchFamily="34" charset="0"/>
              </a:rPr>
              <a:t>Әбілхайыр</a:t>
            </a:r>
            <a:r>
              <a:rPr lang="ru-RU" sz="1824" b="1" spc="-72" dirty="0" smtClean="0">
                <a:solidFill>
                  <a:srgbClr val="FFFFFF"/>
                </a:solidFill>
                <a:latin typeface="Arial Rounded MT Bold" pitchFamily="34" charset="0"/>
              </a:rPr>
              <a:t>-хан  </a:t>
            </a:r>
            <a:r>
              <a:rPr lang="ru-RU" sz="1824" b="1" spc="-72" dirty="0" err="1" smtClean="0">
                <a:solidFill>
                  <a:srgbClr val="FFFFFF"/>
                </a:solidFill>
                <a:latin typeface="Arial Rounded MT Bold" pitchFamily="34" charset="0"/>
              </a:rPr>
              <a:t>даңғылы</a:t>
            </a:r>
            <a:r>
              <a:rPr lang="ru-RU" sz="1824" b="1" spc="-72" dirty="0" smtClean="0">
                <a:solidFill>
                  <a:srgbClr val="FFFFFF"/>
                </a:solidFill>
                <a:latin typeface="Arial Rounded MT Bold" pitchFamily="34" charset="0"/>
              </a:rPr>
              <a:t>, 40,  1 </a:t>
            </a:r>
            <a:r>
              <a:rPr lang="ru-RU" sz="1824" b="1" spc="-72" dirty="0" err="1" smtClean="0">
                <a:solidFill>
                  <a:srgbClr val="FFFFFF"/>
                </a:solidFill>
                <a:latin typeface="Arial Rounded MT Bold" pitchFamily="34" charset="0"/>
              </a:rPr>
              <a:t>қабат</a:t>
            </a:r>
            <a:r>
              <a:rPr lang="ru-RU" sz="1824" b="1" spc="-72" smtClean="0">
                <a:solidFill>
                  <a:srgbClr val="FFFFFF"/>
                </a:solidFill>
                <a:latin typeface="Arial Rounded MT Bold" pitchFamily="34" charset="0"/>
              </a:rPr>
              <a:t>, каб</a:t>
            </a:r>
            <a:r>
              <a:rPr lang="ru-RU" sz="1824" b="1" spc="-72" dirty="0" smtClean="0">
                <a:solidFill>
                  <a:srgbClr val="FFFFFF"/>
                </a:solidFill>
                <a:latin typeface="Arial Rounded MT Bold" pitchFamily="34" charset="0"/>
              </a:rPr>
              <a:t>. 116</a:t>
            </a:r>
            <a:endParaRPr lang="en-US" sz="1824" b="1" spc="-72" dirty="0">
              <a:solidFill>
                <a:schemeClr val="bg1"/>
              </a:solidFill>
              <a:latin typeface="Arial Rounded MT Bold" charset="0"/>
            </a:endParaRPr>
          </a:p>
          <a:p>
            <a:pPr marL="0" lvl="0" indent="0">
              <a:lnSpc>
                <a:spcPts val="2135"/>
              </a:lnSpc>
            </a:pPr>
            <a:r>
              <a:rPr lang="en-US" sz="1824" b="1" spc="-72" dirty="0" err="1" smtClean="0">
                <a:solidFill>
                  <a:srgbClr val="FFFFFF"/>
                </a:solidFill>
                <a:latin typeface="Arial Rounded MT Bold" pitchFamily="34" charset="0"/>
              </a:rPr>
              <a:t>Телефон</a:t>
            </a:r>
            <a:r>
              <a:rPr lang="en-US" sz="1824" b="1" spc="-72" dirty="0" smtClean="0">
                <a:solidFill>
                  <a:srgbClr val="FFFFFF"/>
                </a:solidFill>
                <a:latin typeface="Poppins"/>
              </a:rPr>
              <a:t>:</a:t>
            </a:r>
            <a:r>
              <a:rPr lang="ru-RU" sz="1824" b="1" spc="-72" dirty="0" smtClean="0">
                <a:solidFill>
                  <a:srgbClr val="FFFFFF"/>
                </a:solidFill>
                <a:latin typeface="Poppins"/>
              </a:rPr>
              <a:t> 8 (7132) 55-09-68</a:t>
            </a:r>
            <a:endParaRPr lang="en-US" sz="1824" b="1" spc="-72" dirty="0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90</Words>
  <Application>Microsoft Office PowerPoint</Application>
  <PresentationFormat>Произвольный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Arial Rounded MT Bold</vt:lpstr>
      <vt:lpstr>Poppins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РС</dc:creator>
  <cp:lastModifiedBy>Пользователь</cp:lastModifiedBy>
  <cp:revision>14</cp:revision>
  <cp:lastPrinted>2024-04-24T05:10:08Z</cp:lastPrinted>
  <dcterms:created xsi:type="dcterms:W3CDTF">2006-08-16T00:00:00Z</dcterms:created>
  <dcterms:modified xsi:type="dcterms:W3CDTF">2024-04-24T07:05:52Z</dcterms:modified>
  <dc:identifier>DAGB5zkqUAQ</dc:identifier>
</cp:coreProperties>
</file>